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  <p:sldMasterId id="2147483697" r:id="rId2"/>
    <p:sldMasterId id="2147483721" r:id="rId3"/>
  </p:sldMasterIdLst>
  <p:notesMasterIdLst>
    <p:notesMasterId r:id="rId13"/>
  </p:notesMasterIdLst>
  <p:sldIdLst>
    <p:sldId id="307" r:id="rId4"/>
    <p:sldId id="282" r:id="rId5"/>
    <p:sldId id="293" r:id="rId6"/>
    <p:sldId id="290" r:id="rId7"/>
    <p:sldId id="291" r:id="rId8"/>
    <p:sldId id="305" r:id="rId9"/>
    <p:sldId id="306" r:id="rId10"/>
    <p:sldId id="283" r:id="rId11"/>
    <p:sldId id="302" r:id="rId12"/>
  </p:sldIdLst>
  <p:sldSz cx="9144000" cy="6858000" type="screen4x3"/>
  <p:notesSz cx="6858000" cy="9144000"/>
  <p:embeddedFontLst>
    <p:embeddedFont>
      <p:font typeface="Berlin Sans FB Demi" panose="020E0802020502020306" pitchFamily="34" charset="0"/>
      <p:bold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Arial Black" panose="020B0A04020102020204" pitchFamily="34" charset="0"/>
      <p:bold r:id="rId19"/>
    </p:embeddedFont>
    <p:embeddedFont>
      <p:font typeface="Aharoni" panose="02010803020104030203" pitchFamily="2" charset="-79"/>
      <p:bold r:id="rId20"/>
    </p:embeddedFont>
    <p:embeddedFont>
      <p:font typeface="Bloody" pitchFamily="2" charset="0"/>
      <p:regular r:id="rId2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FFCC00"/>
    <a:srgbClr val="F95A13"/>
    <a:srgbClr val="FA2C16"/>
    <a:srgbClr val="009900"/>
    <a:srgbClr val="FF9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225" autoAdjust="0"/>
  </p:normalViewPr>
  <p:slideViewPr>
    <p:cSldViewPr>
      <p:cViewPr varScale="1">
        <p:scale>
          <a:sx n="46" d="100"/>
          <a:sy n="4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BF4979E-6BE0-4C2B-A785-77AFE254C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640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F4979E-6BE0-4C2B-A785-77AFE254C53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1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234286B-B10C-4A47-B01E-152C4F847070}" type="slidenum">
              <a:rPr lang="en-US" altLang="en-US">
                <a:solidFill>
                  <a:prstClr val="black"/>
                </a:solidFill>
              </a:rPr>
              <a:pPr eaLnBrk="1" hangingPunct="1"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234286B-B10C-4A47-B01E-152C4F847070}" type="slidenum">
              <a:rPr lang="en-US" altLang="en-US">
                <a:solidFill>
                  <a:prstClr val="black"/>
                </a:solidFill>
              </a:rPr>
              <a:pPr eaLnBrk="1" hangingPunct="1"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F4979E-6BE0-4C2B-A785-77AFE254C53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86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F4979E-6BE0-4C2B-A785-77AFE254C53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19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234286B-B10C-4A47-B01E-152C4F847070}" type="slidenum">
              <a:rPr lang="en-US" altLang="en-US">
                <a:solidFill>
                  <a:prstClr val="black"/>
                </a:solidFill>
              </a:rPr>
              <a:pPr eaLnBrk="1" hangingPunct="1"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234286B-B10C-4A47-B01E-152C4F847070}" type="slidenum">
              <a:rPr lang="en-US" altLang="en-US">
                <a:solidFill>
                  <a:prstClr val="black"/>
                </a:solidFill>
              </a:rPr>
              <a:pPr eaLnBrk="1" hangingPunct="1"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234286B-B10C-4A47-B01E-152C4F847070}" type="slidenum">
              <a:rPr lang="en-US" altLang="en-US">
                <a:solidFill>
                  <a:prstClr val="black"/>
                </a:solidFill>
              </a:rPr>
              <a:pPr eaLnBrk="1" hangingPunct="1"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9EE7EB2-98F5-473F-9084-DB264D130717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9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7086600" cy="609600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311A6-48EB-4A23-803A-0DC46B452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8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AE903-E55D-4687-990B-47FB90039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0BEBC-E1B4-48CE-93EB-6DEC83E0B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54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7086600" cy="609600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311A6-48EB-4A23-803A-0DC46B452C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214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E2D00-2699-45CF-85C4-841601C5E38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2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BC4AC-5BF2-46A9-A24B-8C6EA8CEA6B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99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32385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8100" y="1447800"/>
            <a:ext cx="32385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E6A0E-1EC1-4B0F-B5A6-3B6FE4F45D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00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9AEB6-0038-4EE2-B602-1E2F580170B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13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68AC8-B575-40E3-838F-7C732673224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83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A3097-8528-471C-BAA3-F927E5E8B8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005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A6EAE-78ED-4358-9A1F-665EE64DFF9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9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E2D00-2699-45CF-85C4-841601C5E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32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2EDD8-9738-414A-9B44-8C61B64685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36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AE903-E55D-4687-990B-47FB90039B7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027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0BEBC-E1B4-48CE-93EB-6DEC83E0B0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14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7086600" cy="609600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311A6-48EB-4A23-803A-0DC46B452C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94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E2D00-2699-45CF-85C4-841601C5E38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169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BC4AC-5BF2-46A9-A24B-8C6EA8CEA6B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35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32385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8100" y="1447800"/>
            <a:ext cx="32385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E6A0E-1EC1-4B0F-B5A6-3B6FE4F45D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26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9AEB6-0038-4EE2-B602-1E2F580170B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389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68AC8-B575-40E3-838F-7C732673224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03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A3097-8528-471C-BAA3-F927E5E8B8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6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BC4AC-5BF2-46A9-A24B-8C6EA8CEA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002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A6EAE-78ED-4358-9A1F-665EE64DFF9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429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2EDD8-9738-414A-9B44-8C61B64685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11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AE903-E55D-4687-990B-47FB90039B7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40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0BEBC-E1B4-48CE-93EB-6DEC83E0B0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935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32385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8100" y="1447800"/>
            <a:ext cx="32385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E6A0E-1EC1-4B0F-B5A6-3B6FE4F45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0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9AEB6-0038-4EE2-B602-1E2F58017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7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68AC8-B575-40E3-838F-7C7326732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42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A3097-8528-471C-BAA3-F927E5E8B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95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A6EAE-78ED-4358-9A1F-665EE64DF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48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2EDD8-9738-414A-9B44-8C61B6468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7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66294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7768DA5-1B64-4B78-9C25-0D3C21DF1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66294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7768DA5-1B64-4B78-9C25-0D3C21DF107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1894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66294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7768DA5-1B64-4B78-9C25-0D3C21DF107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335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5" y="-9293"/>
            <a:ext cx="9064946" cy="511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762000"/>
            <a:ext cx="7238999" cy="1371600"/>
          </a:xfr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Murder &amp; The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146" name="Picture 2" descr="C:\Users\Steven\AppData\Local\Microsoft\Windows\Temporary Internet Files\Content.IE5\XJOPTHOC\MP900449074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8"/>
          <a:stretch/>
        </p:blipFill>
        <p:spPr bwMode="auto">
          <a:xfrm>
            <a:off x="3239928" y="5105400"/>
            <a:ext cx="2743200" cy="17667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3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" y="1066800"/>
            <a:ext cx="7080531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6629400" cy="54102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altLang="en-US" sz="4800" dirty="0" smtClean="0">
                <a:ln>
                  <a:solidFill>
                    <a:srgbClr val="000000"/>
                  </a:solidFill>
                </a:ln>
                <a:solidFill>
                  <a:srgbClr val="FFC000"/>
                </a:solidFill>
                <a:latin typeface="Berlin Sans FB Demi" panose="020E0802020502020306" pitchFamily="34" charset="0"/>
              </a:rPr>
              <a:t>is not where evildoers are punished by death</a:t>
            </a:r>
          </a:p>
          <a:p>
            <a:pPr lvl="1" eaLnBrk="1" hangingPunct="1"/>
            <a:r>
              <a:rPr lang="en-US" altLang="en-US" sz="4000" dirty="0" smtClean="0">
                <a:ln>
                  <a:solidFill>
                    <a:srgbClr val="C00000"/>
                  </a:solidFill>
                </a:ln>
                <a:latin typeface="Berlin Sans FB Demi" panose="020E0802020502020306" pitchFamily="34" charset="0"/>
              </a:rPr>
              <a:t>“You shall not murder” (Ex. 20:13)</a:t>
            </a:r>
          </a:p>
          <a:p>
            <a:pPr lvl="1" eaLnBrk="1" hangingPunct="1"/>
            <a:r>
              <a:rPr lang="en-US" altLang="en-US" sz="4000" dirty="0" smtClean="0">
                <a:ln>
                  <a:solidFill>
                    <a:sysClr val="windowText" lastClr="000000"/>
                  </a:solidFill>
                </a:ln>
                <a:latin typeface="Berlin Sans FB Demi" panose="020E0802020502020306" pitchFamily="34" charset="0"/>
              </a:rPr>
              <a:t>“</a:t>
            </a:r>
            <a:r>
              <a:rPr lang="en-US" altLang="en-US" sz="40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He who strikes a man </a:t>
            </a:r>
            <a:br>
              <a:rPr lang="en-US" altLang="en-US" sz="40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</a:br>
            <a:r>
              <a:rPr lang="en-US" altLang="en-US" sz="40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so that he dies </a:t>
            </a:r>
            <a:r>
              <a:rPr lang="en-US" altLang="en-US" sz="4000" dirty="0" smtClean="0">
                <a:ln>
                  <a:solidFill>
                    <a:sysClr val="windowText" lastClr="000000"/>
                  </a:solidFill>
                </a:ln>
                <a:latin typeface="Berlin Sans FB Demi" panose="020E0802020502020306" pitchFamily="34" charset="0"/>
              </a:rPr>
              <a:t>shall</a:t>
            </a:r>
            <a:r>
              <a:rPr lang="en-US" alt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r>
              <a:rPr lang="en-US" alt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surely be put to death</a:t>
            </a:r>
            <a:r>
              <a:rPr lang="en-US" altLang="en-US" sz="4000" dirty="0" smtClean="0">
                <a:ln>
                  <a:solidFill>
                    <a:sysClr val="windowText" lastClr="000000"/>
                  </a:solidFill>
                </a:ln>
                <a:latin typeface="Berlin Sans FB Demi" panose="020E0802020502020306" pitchFamily="34" charset="0"/>
              </a:rPr>
              <a:t>” </a:t>
            </a:r>
            <a:br>
              <a:rPr lang="en-US" altLang="en-US" sz="4000" dirty="0" smtClean="0">
                <a:ln>
                  <a:solidFill>
                    <a:sysClr val="windowText" lastClr="000000"/>
                  </a:solidFill>
                </a:ln>
                <a:latin typeface="Berlin Sans FB Demi" panose="020E0802020502020306" pitchFamily="34" charset="0"/>
              </a:rPr>
            </a:br>
            <a:r>
              <a:rPr lang="en-US" altLang="en-US" sz="4000" dirty="0" smtClean="0">
                <a:ln>
                  <a:solidFill>
                    <a:sysClr val="windowText" lastClr="000000"/>
                  </a:solidFill>
                </a:ln>
                <a:latin typeface="Berlin Sans FB Demi" panose="020E0802020502020306" pitchFamily="34" charset="0"/>
              </a:rPr>
              <a:t>(Ex. 21:12)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4800600" cy="1066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prstTxWarp prst="textWave2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ln w="57150">
                  <a:solidFill>
                    <a:srgbClr val="C00000"/>
                  </a:solidFill>
                </a:ln>
                <a:latin typeface="Bloody" pitchFamily="2" charset="0"/>
              </a:rPr>
              <a:t>MURDER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553200" y="4061991"/>
            <a:ext cx="2438400" cy="1805409"/>
            <a:chOff x="6553200" y="3757191"/>
            <a:chExt cx="2438400" cy="18054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TextBox 1"/>
            <p:cNvSpPr txBox="1"/>
            <p:nvPr/>
          </p:nvSpPr>
          <p:spPr>
            <a:xfrm>
              <a:off x="7343392" y="3757191"/>
              <a:ext cx="1648208" cy="523220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37000">
                  <a:srgbClr val="C00000"/>
                </a:gs>
                <a:gs pos="100000">
                  <a:srgbClr val="000000"/>
                </a:gs>
              </a:gsLst>
              <a:lin ang="5400000" scaled="0"/>
            </a:gra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2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MURDER</a:t>
              </a:r>
              <a:endParaRPr lang="en-US" sz="2800" dirty="0">
                <a:solidFill>
                  <a:schemeClr val="tx2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343392" y="4608493"/>
              <a:ext cx="1648208" cy="954107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37000">
                  <a:srgbClr val="C00000"/>
                </a:gs>
                <a:gs pos="100000">
                  <a:srgbClr val="000000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NOT</a:t>
              </a:r>
            </a:p>
            <a:p>
              <a:pPr algn="ctr"/>
              <a:r>
                <a:rPr lang="en-US" sz="2800" dirty="0" smtClean="0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MURDER</a:t>
              </a:r>
              <a:endParaRPr lang="en-US" sz="280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cxnSp>
          <p:nvCxnSpPr>
            <p:cNvPr id="7" name="Elbow Connector 6"/>
            <p:cNvCxnSpPr>
              <a:stCxn id="2" idx="1"/>
            </p:cNvCxnSpPr>
            <p:nvPr/>
          </p:nvCxnSpPr>
          <p:spPr>
            <a:xfrm rot="10800000" flipV="1">
              <a:off x="6553200" y="4018800"/>
              <a:ext cx="790192" cy="410979"/>
            </a:xfrm>
            <a:prstGeom prst="bentConnector3">
              <a:avLst/>
            </a:prstGeom>
            <a:ln w="57150">
              <a:gradFill>
                <a:gsLst>
                  <a:gs pos="0">
                    <a:schemeClr val="tx1"/>
                  </a:gs>
                  <a:gs pos="50000">
                    <a:srgbClr val="C00000"/>
                  </a:gs>
                  <a:gs pos="100000">
                    <a:srgbClr val="000000"/>
                  </a:gs>
                </a:gsLst>
                <a:lin ang="5400000" scaled="0"/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9"/>
            <p:cNvCxnSpPr>
              <a:stCxn id="5" idx="1"/>
            </p:cNvCxnSpPr>
            <p:nvPr/>
          </p:nvCxnSpPr>
          <p:spPr>
            <a:xfrm rot="10800000" flipV="1">
              <a:off x="6553202" y="5085546"/>
              <a:ext cx="790191" cy="427165"/>
            </a:xfrm>
            <a:prstGeom prst="bentConnector3">
              <a:avLst/>
            </a:prstGeom>
            <a:ln w="57150">
              <a:gradFill>
                <a:gsLst>
                  <a:gs pos="0">
                    <a:schemeClr val="tx1"/>
                  </a:gs>
                  <a:gs pos="50000">
                    <a:srgbClr val="C00000"/>
                  </a:gs>
                  <a:gs pos="100000">
                    <a:srgbClr val="000000"/>
                  </a:gs>
                </a:gsLst>
                <a:lin ang="5400000" scaled="0"/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624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" y="1066800"/>
            <a:ext cx="7080531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6629400" cy="54102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4800" dirty="0" smtClean="0">
                <a:ln>
                  <a:solidFill>
                    <a:srgbClr val="000000"/>
                  </a:solidFill>
                </a:ln>
                <a:solidFill>
                  <a:srgbClr val="FFC000"/>
                </a:solidFill>
                <a:latin typeface="Berlin Sans FB Demi" panose="020E0802020502020306" pitchFamily="34" charset="0"/>
              </a:rPr>
              <a:t>is not where evildoers are punished by death</a:t>
            </a:r>
          </a:p>
          <a:p>
            <a:pPr lvl="1" eaLnBrk="1" hangingPunct="1"/>
            <a:r>
              <a:rPr lang="en-US" altLang="en-US" sz="4000" dirty="0">
                <a:ln>
                  <a:solidFill>
                    <a:srgbClr val="C0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"Whoever sheds man’s blood, </a:t>
            </a:r>
            <a:r>
              <a:rPr lang="en-US" altLang="en-US" sz="4000" dirty="0">
                <a:ln>
                  <a:solidFill>
                    <a:schemeClr val="accent2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By man his blood shall be shed</a:t>
            </a:r>
            <a:r>
              <a:rPr lang="en-US" altLang="en-US" sz="4000" dirty="0">
                <a:ln>
                  <a:solidFill>
                    <a:srgbClr val="C0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; For in the image of God He made </a:t>
            </a:r>
            <a:r>
              <a:rPr lang="en-US" altLang="en-US" sz="4000" dirty="0" smtClean="0">
                <a:ln>
                  <a:solidFill>
                    <a:srgbClr val="C0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man” </a:t>
            </a:r>
            <a:r>
              <a:rPr lang="en-US" altLang="en-US" sz="4000" dirty="0" smtClean="0">
                <a:ln>
                  <a:solidFill>
                    <a:schemeClr val="bg2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(Gen. 9:6)</a:t>
            </a:r>
            <a:endParaRPr lang="en-US" altLang="en-US" sz="4000" dirty="0">
              <a:ln>
                <a:solidFill>
                  <a:schemeClr val="bg2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4800600" cy="1066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prstTxWarp prst="textWave2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ln w="57150">
                  <a:solidFill>
                    <a:srgbClr val="C00000"/>
                  </a:solidFill>
                </a:ln>
                <a:latin typeface="Bloody" pitchFamily="2" charset="0"/>
              </a:rPr>
              <a:t>MURDER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553201" y="2209800"/>
            <a:ext cx="2438398" cy="2535048"/>
            <a:chOff x="6553201" y="3757191"/>
            <a:chExt cx="2438398" cy="13650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TextBox 1"/>
            <p:cNvSpPr txBox="1"/>
            <p:nvPr/>
          </p:nvSpPr>
          <p:spPr>
            <a:xfrm>
              <a:off x="7343392" y="3757191"/>
              <a:ext cx="1648207" cy="281742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37000">
                  <a:srgbClr val="C00000"/>
                </a:gs>
                <a:gs pos="100000">
                  <a:srgbClr val="000000"/>
                </a:gs>
              </a:gsLst>
              <a:lin ang="5400000" scaled="0"/>
            </a:gra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FF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MURDER</a:t>
              </a:r>
              <a:endParaRPr lang="en-US" sz="2800" dirty="0">
                <a:solidFill>
                  <a:srgbClr val="FFFF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343392" y="4608493"/>
              <a:ext cx="1648207" cy="513765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37000">
                  <a:srgbClr val="C00000"/>
                </a:gs>
                <a:gs pos="100000">
                  <a:srgbClr val="000000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NOT</a:t>
              </a:r>
            </a:p>
            <a:p>
              <a:pPr algn="ctr"/>
              <a:r>
                <a:rPr lang="en-US" sz="2800" dirty="0" smtClean="0"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MURDER</a:t>
              </a:r>
              <a:endParaRPr lang="en-US" sz="28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cxnSp>
          <p:nvCxnSpPr>
            <p:cNvPr id="7" name="Elbow Connector 6"/>
            <p:cNvCxnSpPr>
              <a:stCxn id="2" idx="2"/>
            </p:cNvCxnSpPr>
            <p:nvPr/>
          </p:nvCxnSpPr>
          <p:spPr>
            <a:xfrm rot="5400000">
              <a:off x="7164925" y="3427208"/>
              <a:ext cx="390847" cy="1614296"/>
            </a:xfrm>
            <a:prstGeom prst="bentConnector2">
              <a:avLst/>
            </a:prstGeom>
            <a:ln w="57150">
              <a:gradFill>
                <a:gsLst>
                  <a:gs pos="0">
                    <a:schemeClr val="tx1"/>
                  </a:gs>
                  <a:gs pos="34000">
                    <a:srgbClr val="C00000"/>
                  </a:gs>
                  <a:gs pos="100000">
                    <a:srgbClr val="000000"/>
                  </a:gs>
                </a:gsLst>
                <a:lin ang="5400000" scaled="0"/>
              </a:gra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Elbow Connector 9"/>
            <p:cNvCxnSpPr>
              <a:stCxn id="5" idx="2"/>
            </p:cNvCxnSpPr>
            <p:nvPr/>
          </p:nvCxnSpPr>
          <p:spPr>
            <a:xfrm rot="5400000" flipH="1">
              <a:off x="7305015" y="4259777"/>
              <a:ext cx="339267" cy="1385696"/>
            </a:xfrm>
            <a:prstGeom prst="bentConnector4">
              <a:avLst>
                <a:gd name="adj1" fmla="val -36283"/>
                <a:gd name="adj2" fmla="val 79736"/>
              </a:avLst>
            </a:prstGeom>
            <a:ln w="57150">
              <a:gradFill>
                <a:gsLst>
                  <a:gs pos="0">
                    <a:schemeClr val="tx1"/>
                  </a:gs>
                  <a:gs pos="38000">
                    <a:srgbClr val="C00000"/>
                  </a:gs>
                  <a:gs pos="100000">
                    <a:srgbClr val="000000"/>
                  </a:gs>
                </a:gsLst>
                <a:lin ang="5400000" scaled="0"/>
              </a:gra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532106" y="29112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35094" y="3505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35294" y="41264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553200" y="5257801"/>
            <a:ext cx="2475987" cy="712114"/>
            <a:chOff x="6553200" y="5257801"/>
            <a:chExt cx="2475987" cy="712114"/>
          </a:xfrm>
        </p:grpSpPr>
        <p:sp>
          <p:nvSpPr>
            <p:cNvPr id="19" name="TextBox 18"/>
            <p:cNvSpPr txBox="1"/>
            <p:nvPr/>
          </p:nvSpPr>
          <p:spPr>
            <a:xfrm>
              <a:off x="7401818" y="5446694"/>
              <a:ext cx="1627369" cy="523220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37000">
                  <a:srgbClr val="C00000"/>
                </a:gs>
                <a:gs pos="100000">
                  <a:srgbClr val="000000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REASON</a:t>
              </a:r>
              <a:endParaRPr lang="en-US" sz="28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cxnSp>
          <p:nvCxnSpPr>
            <p:cNvPr id="20" name="Elbow Connector 19"/>
            <p:cNvCxnSpPr>
              <a:stCxn id="19" idx="2"/>
            </p:cNvCxnSpPr>
            <p:nvPr/>
          </p:nvCxnSpPr>
          <p:spPr>
            <a:xfrm rot="5400000" flipH="1">
              <a:off x="7028295" y="4782706"/>
              <a:ext cx="712114" cy="1662303"/>
            </a:xfrm>
            <a:prstGeom prst="bentConnector4">
              <a:avLst>
                <a:gd name="adj1" fmla="val -32102"/>
                <a:gd name="adj2" fmla="val 74475"/>
              </a:avLst>
            </a:prstGeom>
            <a:ln w="57150">
              <a:gradFill>
                <a:gsLst>
                  <a:gs pos="0">
                    <a:schemeClr val="tx1"/>
                  </a:gs>
                  <a:gs pos="38000">
                    <a:srgbClr val="C00000"/>
                  </a:gs>
                  <a:gs pos="100000">
                    <a:srgbClr val="000000"/>
                  </a:gs>
                </a:gsLst>
                <a:lin ang="5400000" scaled="0"/>
              </a:gra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8051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629400" cy="525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Murder (Ex. 21:12-14)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Kidnapping (Ex. 21:16)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Striking/cursing parents (Ex. 21:15, 17)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incorrigible (Deut. 17:8-13)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Sacrificing to false gods </a:t>
            </a:r>
            <a:br>
              <a:rPr lang="en-US" dirty="0" smtClean="0"/>
            </a:br>
            <a:r>
              <a:rPr lang="en-US" dirty="0" smtClean="0"/>
              <a:t>(Ex. 22:20)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Sabbath breaking (Ex. 35:2)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Blasphemy (Lev. 24:10-16)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5" b="26790"/>
          <a:stretch/>
        </p:blipFill>
        <p:spPr bwMode="auto">
          <a:xfrm>
            <a:off x="152400" y="76200"/>
            <a:ext cx="8656637" cy="105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C:\Users\Steven\AppData\Local\Microsoft\Windows\Temporary Internet Files\Content.IE5\XJOPTHOC\MC90021197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466" y="304800"/>
            <a:ext cx="181051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8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629400" cy="5257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Enticement to idolatry (Deut. 13:1ff)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Sorcery (Ex. 22:18)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Adultery (Deut. 22:22)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Bestiality (Ex. 22:19)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Incest (Lev. 18:6ff)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Homosexuality (Lev. 20:13)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Premarital relations (Lev. 21:9; Deut. 22:20, 21)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Rape (Deut. 22:25-27)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5" b="26790"/>
          <a:stretch/>
        </p:blipFill>
        <p:spPr bwMode="auto">
          <a:xfrm>
            <a:off x="152400" y="76200"/>
            <a:ext cx="8656637" cy="105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C:\Users\Steven\AppData\Local\Microsoft\Windows\Temporary Internet Files\Content.IE5\XJOPTHOC\MC90021197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466" y="304800"/>
            <a:ext cx="181051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50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" y="1066800"/>
            <a:ext cx="7080531" cy="57912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6629400" cy="5410200"/>
          </a:xfrm>
        </p:spPr>
        <p:txBody>
          <a:bodyPr>
            <a:normAutofit/>
          </a:bodyPr>
          <a:lstStyle/>
          <a:p>
            <a:pPr marL="57150" indent="0" eaLnBrk="1" hangingPunct="1">
              <a:buNone/>
            </a:pPr>
            <a:r>
              <a:rPr lang="en-US" altLang="en-US" sz="40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“…you profane Me among My people for handfuls of barley and for pieces of bread, </a:t>
            </a:r>
            <a:r>
              <a:rPr lang="en-US" altLang="en-US" sz="4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killing people who should not die, and keeping people alive who should not live</a:t>
            </a:r>
            <a:r>
              <a:rPr lang="en-US" altLang="en-US" sz="40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…” (Ezek. 13:19)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4800600" cy="1066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prstTxWarp prst="textWave2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ln w="57150">
                  <a:solidFill>
                    <a:srgbClr val="C00000"/>
                  </a:solidFill>
                </a:ln>
                <a:latin typeface="Bloody" pitchFamily="2" charset="0"/>
              </a:rPr>
              <a:t>MURDER</a:t>
            </a:r>
          </a:p>
        </p:txBody>
      </p:sp>
    </p:spTree>
    <p:extLst>
      <p:ext uri="{BB962C8B-B14F-4D97-AF65-F5344CB8AC3E}">
        <p14:creationId xmlns:p14="http://schemas.microsoft.com/office/powerpoint/2010/main" val="257791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4800600" cy="1066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prstTxWarp prst="textWave2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ln w="57150">
                  <a:solidFill>
                    <a:srgbClr val="C00000"/>
                  </a:solidFill>
                </a:ln>
                <a:latin typeface="Bloody" pitchFamily="2" charset="0"/>
              </a:rPr>
              <a:t>MURDER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5453"/>
            <a:ext cx="3352800" cy="441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1442621"/>
            <a:ext cx="5486400" cy="526297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Roger Keith Coleman became the face used to oppose the death penalty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</a:t>
            </a:r>
            <a:r>
              <a:rPr lang="en-US" sz="2400" dirty="0" smtClean="0"/>
              <a:t>rom oblivion to national recognition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Was found guilty of rape and murder of his 19 year old sister-in-law in a crime that happened 3/10/81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Was baptized by a church of Christ preacher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Perpetuated his innocence through national media until till the day of his execution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Further </a:t>
            </a:r>
            <a:r>
              <a:rPr lang="en-US" sz="2400" b="1" dirty="0" smtClean="0"/>
              <a:t>confirmed</a:t>
            </a:r>
            <a:r>
              <a:rPr lang="en-US" sz="2400" dirty="0" smtClean="0"/>
              <a:t> guilty by modern DNA tests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791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" y="1066800"/>
            <a:ext cx="7080531" cy="57912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6629400" cy="5410200"/>
          </a:xfrm>
        </p:spPr>
        <p:txBody>
          <a:bodyPr>
            <a:normAutofit/>
          </a:bodyPr>
          <a:lstStyle/>
          <a:p>
            <a:pPr marL="57150" indent="0" eaLnBrk="1" hangingPunct="1">
              <a:buNone/>
            </a:pPr>
            <a:r>
              <a:rPr lang="en-US" altLang="en-US" sz="40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“…you profane Me among My people for handfuls of barley and for pieces of bread, </a:t>
            </a:r>
            <a:r>
              <a:rPr lang="en-US" altLang="en-US" sz="4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killing people who should not die, and keeping people alive who should not live</a:t>
            </a:r>
            <a:r>
              <a:rPr lang="en-US" altLang="en-US" sz="40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…” (Ezek. 13:19)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4800600" cy="1066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prstTxWarp prst="textWave2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ln w="57150">
                  <a:solidFill>
                    <a:srgbClr val="C00000"/>
                  </a:solidFill>
                </a:ln>
                <a:latin typeface="Bloody" pitchFamily="2" charset="0"/>
              </a:rPr>
              <a:t>MURDER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" y="6324600"/>
            <a:ext cx="910590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Matthew 27:16-24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6554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000000"/>
            </a:gs>
            <a:gs pos="100000">
              <a:srgbClr val="FF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teven\AppData\Local\Microsoft\Windows\Temporary Internet Files\Content.IE5\XJOPTHOC\MP900438774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1"/>
          <a:stretch/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0" y="1714500"/>
            <a:ext cx="9144000" cy="1143000"/>
          </a:xfrm>
          <a:prstGeom prst="line">
            <a:avLst/>
          </a:prstGeom>
          <a:ln w="381000" cap="flat" cmpd="tri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rgbClr val="C0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381000" cap="flat" cmpd="tri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rgbClr val="C0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4800600" y="2743200"/>
            <a:ext cx="40386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FFFFFF"/>
                </a:solidFill>
              </a:rPr>
              <a:t>Acts 3:14, “But </a:t>
            </a:r>
            <a:r>
              <a:rPr lang="en-US" altLang="en-US" sz="3600" dirty="0">
                <a:solidFill>
                  <a:srgbClr val="FFFFFF"/>
                </a:solidFill>
              </a:rPr>
              <a:t>you denied the Holy One and the </a:t>
            </a:r>
            <a:r>
              <a:rPr lang="en-US" altLang="en-US" sz="3600" dirty="0">
                <a:solidFill>
                  <a:srgbClr val="FFC000"/>
                </a:solidFill>
              </a:rPr>
              <a:t>Just</a:t>
            </a:r>
            <a:r>
              <a:rPr lang="en-US" altLang="en-US" sz="3600" dirty="0">
                <a:solidFill>
                  <a:srgbClr val="FFFFFF"/>
                </a:solidFill>
              </a:rPr>
              <a:t>, and asked for a </a:t>
            </a:r>
            <a:r>
              <a:rPr lang="en-US" altLang="en-US" sz="3600" dirty="0">
                <a:solidFill>
                  <a:srgbClr val="FFC000"/>
                </a:solidFill>
              </a:rPr>
              <a:t>murderer</a:t>
            </a:r>
            <a:r>
              <a:rPr lang="en-US" altLang="en-US" sz="3600" dirty="0">
                <a:solidFill>
                  <a:srgbClr val="FFFFFF"/>
                </a:solidFill>
              </a:rPr>
              <a:t> to be granted to </a:t>
            </a:r>
            <a:r>
              <a:rPr lang="en-US" altLang="en-US" sz="3600" dirty="0" smtClean="0">
                <a:solidFill>
                  <a:srgbClr val="FFFFFF"/>
                </a:solidFill>
              </a:rPr>
              <a:t>you”</a:t>
            </a:r>
            <a:endParaRPr lang="en-US" altLang="en-US" sz="3600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457200"/>
            <a:ext cx="86264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84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cused senses design template">
  <a:themeElements>
    <a:clrScheme name="Focused senses design templat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Focused senses desig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ocused sense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cused sense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cused sens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cused sense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cused sense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cused sense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cused sense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cused sense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cused sense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cused sense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cused sense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cused sense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ocused senses design template">
  <a:themeElements>
    <a:clrScheme name="Focused senses design templat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Focused senses desig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ocused sense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cused sense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cused sens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cused sense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cused sense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cused sense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cused sense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cused sense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cused sense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cused sense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cused sense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cused sense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Focused senses design template">
  <a:themeElements>
    <a:clrScheme name="Focused senses design templat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Focused senses desig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ocused sense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cused sense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cused sens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cused sense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cused sense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cused sense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cused sense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cused sense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cused sense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cused sense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cused sense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cused sense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2869</TotalTime>
  <Words>345</Words>
  <Application>Microsoft Office PowerPoint</Application>
  <PresentationFormat>On-screen Show (4:3)</PresentationFormat>
  <Paragraphs>55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Berlin Sans FB Demi</vt:lpstr>
      <vt:lpstr>Century Gothic</vt:lpstr>
      <vt:lpstr>Wingdings</vt:lpstr>
      <vt:lpstr>Arial Black</vt:lpstr>
      <vt:lpstr>Aharoni</vt:lpstr>
      <vt:lpstr>Bloody</vt:lpstr>
      <vt:lpstr>Focused senses design template</vt:lpstr>
      <vt:lpstr>1_Focused senses design template</vt:lpstr>
      <vt:lpstr>3_Focused senses design template</vt:lpstr>
      <vt:lpstr>Murder &amp; The</vt:lpstr>
      <vt:lpstr>MURDER</vt:lpstr>
      <vt:lpstr>MURDER</vt:lpstr>
      <vt:lpstr>PowerPoint Presentation</vt:lpstr>
      <vt:lpstr>PowerPoint Presentation</vt:lpstr>
      <vt:lpstr>MURDER</vt:lpstr>
      <vt:lpstr>MURDER</vt:lpstr>
      <vt:lpstr>MURDER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Christianity</dc:title>
  <dc:creator>Steven J. Wallace</dc:creator>
  <dc:description>Originally entitled "Christianity Not For Everyone (2)" but is also Revelation 21:8.</dc:description>
  <cp:lastModifiedBy>Steven J. Wallace</cp:lastModifiedBy>
  <cp:revision>130</cp:revision>
  <dcterms:created xsi:type="dcterms:W3CDTF">2006-10-05T19:30:30Z</dcterms:created>
  <dcterms:modified xsi:type="dcterms:W3CDTF">2014-03-19T02:28:22Z</dcterms:modified>
</cp:coreProperties>
</file>